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104"/>
  </p:notesMasterIdLst>
  <p:sldIdLst>
    <p:sldId id="330" r:id="rId5"/>
    <p:sldId id="481" r:id="rId6"/>
    <p:sldId id="468" r:id="rId7"/>
    <p:sldId id="516" r:id="rId8"/>
    <p:sldId id="517" r:id="rId9"/>
    <p:sldId id="518" r:id="rId10"/>
    <p:sldId id="519" r:id="rId11"/>
    <p:sldId id="515" r:id="rId12"/>
    <p:sldId id="423" r:id="rId13"/>
    <p:sldId id="337" r:id="rId14"/>
    <p:sldId id="424" r:id="rId15"/>
    <p:sldId id="514" r:id="rId16"/>
    <p:sldId id="421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8" r:id="rId45"/>
    <p:sldId id="369" r:id="rId46"/>
    <p:sldId id="370" r:id="rId47"/>
    <p:sldId id="371" r:id="rId48"/>
    <p:sldId id="372" r:id="rId49"/>
    <p:sldId id="482" r:id="rId50"/>
    <p:sldId id="483" r:id="rId51"/>
    <p:sldId id="485" r:id="rId52"/>
    <p:sldId id="433" r:id="rId53"/>
    <p:sldId id="486" r:id="rId54"/>
    <p:sldId id="488" r:id="rId55"/>
    <p:sldId id="489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00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5" r:id="rId72"/>
    <p:sldId id="366" r:id="rId73"/>
    <p:sldId id="367" r:id="rId74"/>
    <p:sldId id="404" r:id="rId75"/>
    <p:sldId id="506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38" r:id="rId85"/>
    <p:sldId id="507" r:id="rId86"/>
    <p:sldId id="508" r:id="rId87"/>
    <p:sldId id="509" r:id="rId88"/>
    <p:sldId id="510" r:id="rId89"/>
    <p:sldId id="511" r:id="rId90"/>
    <p:sldId id="440" r:id="rId91"/>
    <p:sldId id="447" r:id="rId92"/>
    <p:sldId id="448" r:id="rId93"/>
    <p:sldId id="449" r:id="rId94"/>
    <p:sldId id="512" r:id="rId95"/>
    <p:sldId id="450" r:id="rId96"/>
    <p:sldId id="453" r:id="rId97"/>
    <p:sldId id="454" r:id="rId98"/>
    <p:sldId id="455" r:id="rId99"/>
    <p:sldId id="513" r:id="rId100"/>
    <p:sldId id="457" r:id="rId101"/>
    <p:sldId id="458" r:id="rId102"/>
    <p:sldId id="460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76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769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7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0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3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7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6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6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7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01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71DE7E-FF0D-4034-AE63-651A3A350F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52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81BB1-9FD8-4756-B07C-05F43DCBB1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13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36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4E467F-6EAC-4F92-B33E-2BE268A09E9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582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F7D5D7-1528-465C-90C3-10C59F6113C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37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3E95A-D4EE-41E9-B800-18A30B4054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02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342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427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2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510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518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71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9441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8102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28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758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1210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51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727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2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536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797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29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865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86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9220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90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0849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153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2560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274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3339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6765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24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570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3285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704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99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6596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88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2092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898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72802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4391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6719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20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806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386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5002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634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04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5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749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726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317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783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995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210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48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013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72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423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00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32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26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8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68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25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660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28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344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17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20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960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7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68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81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984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12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70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96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94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14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222376"/>
            <a:ext cx="7620254" cy="2861945"/>
          </a:xfrm>
        </p:spPr>
        <p:txBody>
          <a:bodyPr/>
          <a:lstStyle/>
          <a:p>
            <a:r>
              <a:rPr lang="en-US" altLang="en-US" dirty="0"/>
              <a:t>Extended E-R Features</a:t>
            </a:r>
          </a:p>
          <a:p>
            <a:r>
              <a:rPr lang="en-US" altLang="en-US" dirty="0"/>
              <a:t>Entity-Relationship Design Issues</a:t>
            </a:r>
          </a:p>
          <a:p>
            <a:r>
              <a:rPr lang="en-US" altLang="en-US" dirty="0"/>
              <a:t>Alternative Notations for Modeling Data</a:t>
            </a:r>
          </a:p>
          <a:p>
            <a:r>
              <a:rPr lang="en-US" altLang="en-US" dirty="0"/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4370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595870" cy="3764153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55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0762" y="1175195"/>
            <a:ext cx="7610476" cy="4375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451100" y="1074738"/>
            <a:ext cx="745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587500"/>
            <a:ext cx="6932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0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84276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53" y="2755393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4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Programming and No-Programming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Homework Directions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70620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067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0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95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053459" y="4675887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one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7789697" y="4679855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many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012821" y="5267580"/>
            <a:ext cx="60692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</a:t>
            </a:r>
            <a:r>
              <a:rPr kumimoji="1" lang="en-US" altLang="en-US" sz="1700" dirty="0">
                <a:solidFill>
                  <a:srgbClr val="000000"/>
                </a:solidFill>
              </a:rPr>
              <a:t> and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B</a:t>
            </a:r>
            <a:r>
              <a:rPr kumimoji="1" lang="en-US" altLang="en-US" sz="1700" dirty="0">
                <a:solidFill>
                  <a:srgbClr val="000000"/>
                </a:solidFill>
              </a:rPr>
              <a:t>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1389380"/>
            <a:ext cx="5939028" cy="302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9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808922" y="4593781"/>
            <a:ext cx="168967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one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486207" y="4632453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many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031110" y="5126039"/>
            <a:ext cx="60451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A and B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1277157"/>
            <a:ext cx="5851524" cy="30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47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1AA77-5C74-A042-A14A-45F2564D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766234"/>
            <a:ext cx="8436841" cy="5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4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3857"/>
            <a:ext cx="7665436" cy="4462272"/>
          </a:xfrm>
        </p:spPr>
        <p:txBody>
          <a:bodyPr/>
          <a:lstStyle/>
          <a:p>
            <a:r>
              <a:rPr lang="en-US" altLang="en-US" dirty="0"/>
              <a:t>To distinguish among the various relationships of a relationship set we use the individual  primary keys of the entities in the relationship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be a relationship set involving entity sets E1, E2, .. 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for R is consists of the  union of the primary keys of entity sets E1, E2, ..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 relationship set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has attributes  a1, a2, .., am associated with it, then the  primary key of </a:t>
            </a:r>
            <a:r>
              <a:rPr lang="en-US" altLang="en-US" i="1" dirty="0">
                <a:ea typeface="ＭＳ Ｐゴシック" panose="020B0600070205080204" pitchFamily="34" charset="-128"/>
              </a:rPr>
              <a:t>R  </a:t>
            </a:r>
            <a:r>
              <a:rPr lang="en-US" altLang="en-US" dirty="0">
                <a:ea typeface="ＭＳ Ｐゴシック" panose="020B0600070205080204" pitchFamily="34" charset="-128"/>
              </a:rPr>
              <a:t>also includes the attributes  a1, a2, .., am </a:t>
            </a:r>
          </a:p>
          <a:p>
            <a:r>
              <a:rPr lang="en-US" altLang="en-US" dirty="0"/>
              <a:t>Example: relationship set “advisor”.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 consists of </a:t>
            </a:r>
            <a:r>
              <a:rPr lang="en-US" altLang="en-US" i="1" dirty="0">
                <a:ea typeface="ＭＳ Ｐゴシック" panose="020B0600070205080204" pitchFamily="34" charset="-128"/>
              </a:rPr>
              <a:t>inrsructor.ID</a:t>
            </a:r>
            <a:r>
              <a:rPr lang="en-US" altLang="en-US" dirty="0">
                <a:ea typeface="ＭＳ Ｐゴシック" panose="020B0600070205080204" pitchFamily="34" charset="-128"/>
              </a:rPr>
              <a:t> and s</a:t>
            </a:r>
            <a:r>
              <a:rPr lang="en-US" altLang="en-US" i="1" dirty="0">
                <a:ea typeface="ＭＳ Ｐゴシック" panose="020B0600070205080204" pitchFamily="34" charset="-128"/>
              </a:rPr>
              <a:t>tudent.ID</a:t>
            </a:r>
          </a:p>
          <a:p>
            <a:r>
              <a:rPr lang="en-US" altLang="en-US" dirty="0"/>
              <a:t>The choice of the primary key for a relationship set depends on  the mapping cardinality of the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891016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523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Relationship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93869"/>
            <a:ext cx="7741328" cy="5096060"/>
          </a:xfrm>
        </p:spPr>
        <p:txBody>
          <a:bodyPr/>
          <a:lstStyle/>
          <a:p>
            <a:r>
              <a:rPr lang="en-US" altLang="en-US" dirty="0"/>
              <a:t>Many-to-Many relationships.   The preceding union of the primary keys is a minimal superkey and is chosen  as the primary key.</a:t>
            </a:r>
          </a:p>
          <a:p>
            <a:r>
              <a:rPr lang="en-US" altLang="en-US" dirty="0"/>
              <a:t>One-to-Many relationships . The primary key of the “Many” side is a minimal superkey and is used as the primary key.</a:t>
            </a:r>
          </a:p>
          <a:p>
            <a:r>
              <a:rPr lang="en-US" altLang="en-US" dirty="0"/>
              <a:t>Many-to-one relationships. The primary key of the “Many” side is a minimal superkey and is used as the primary key.</a:t>
            </a:r>
          </a:p>
          <a:p>
            <a:r>
              <a:rPr lang="en-US" altLang="en-US" dirty="0"/>
              <a:t>One-to-one relationships. The primary key of either one of the participating entity sets forms a minimal superkey, and either one can be chosen as the primary key.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9351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654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Nonbinary Relationship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45102"/>
            <a:ext cx="7572652" cy="3109907"/>
          </a:xfrm>
        </p:spPr>
        <p:txBody>
          <a:bodyPr/>
          <a:lstStyle/>
          <a:p>
            <a:r>
              <a:rPr lang="en-US" altLang="en-US" dirty="0"/>
              <a:t>If no cardinality constraints are present, the superkey  is formed as described earlier. and it is chosen as the primary key.</a:t>
            </a:r>
          </a:p>
          <a:p>
            <a:r>
              <a:rPr lang="en-US" altLang="en-US" dirty="0"/>
              <a:t>If there are cardinality constraints are present: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Recall that  we permit at most one arrow out of a relationship set.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AVI</a:t>
            </a:r>
          </a:p>
        </p:txBody>
      </p:sp>
    </p:spTree>
    <p:extLst>
      <p:ext uri="{BB962C8B-B14F-4D97-AF65-F5344CB8AC3E}">
        <p14:creationId xmlns:p14="http://schemas.microsoft.com/office/powerpoint/2010/main" val="1379422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Crow’s Foot Notation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894810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3600" dirty="0"/>
              <a:t>MySQL: Bottom-Up applied to New Book schema.</a:t>
            </a:r>
          </a:p>
          <a:p>
            <a:endParaRPr lang="en-US" sz="3600" dirty="0"/>
          </a:p>
          <a:p>
            <a:r>
              <a:rPr lang="en-US" sz="3600" dirty="0" err="1"/>
              <a:t>Lucidchart</a:t>
            </a:r>
            <a:r>
              <a:rPr lang="en-US" sz="3600" dirty="0"/>
              <a:t>:</a:t>
            </a:r>
          </a:p>
          <a:p>
            <a:pPr lvl="1"/>
            <a:r>
              <a:rPr lang="en-US" sz="3200" dirty="0"/>
              <a:t>Conceptual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Logical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Physical</a:t>
            </a:r>
          </a:p>
          <a:p>
            <a:pPr lvl="1"/>
            <a:r>
              <a:rPr lang="en-US" sz="3200" dirty="0"/>
              <a:t>Applied to: Game of Thrones Data</a:t>
            </a:r>
          </a:p>
          <a:p>
            <a:pPr lvl="2"/>
            <a:r>
              <a:rPr lang="en-US" sz="2400" dirty="0"/>
              <a:t>The No-Programming Track will likely use this data.</a:t>
            </a:r>
          </a:p>
          <a:p>
            <a:pPr lvl="2"/>
            <a:r>
              <a:rPr lang="en-US" sz="2400" dirty="0"/>
              <a:t>We will decide after completion of homework 1.</a:t>
            </a:r>
            <a:br>
              <a:rPr lang="en-US" sz="2400" dirty="0"/>
            </a:br>
            <a:endParaRPr lang="en-US" sz="2400" dirty="0"/>
          </a:p>
          <a:p>
            <a:pPr lvl="2"/>
            <a:endParaRPr lang="en-US" sz="2400" dirty="0"/>
          </a:p>
          <a:p>
            <a:r>
              <a:rPr lang="en-US" sz="3600" dirty="0"/>
              <a:t>Write the corresponding SQL. </a:t>
            </a:r>
          </a:p>
        </p:txBody>
      </p:sp>
    </p:spTree>
    <p:extLst>
      <p:ext uri="{BB962C8B-B14F-4D97-AF65-F5344CB8AC3E}">
        <p14:creationId xmlns:p14="http://schemas.microsoft.com/office/powerpoint/2010/main" val="2636699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50400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4644596" y="2140458"/>
            <a:ext cx="6193122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208023" y="2582349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8284310" y="2582349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EE41-91FF-DC48-9459-E9AED30FC46F}"/>
              </a:ext>
            </a:extLst>
          </p:cNvPr>
          <p:cNvSpPr txBox="1"/>
          <p:nvPr/>
        </p:nvSpPr>
        <p:spPr>
          <a:xfrm>
            <a:off x="1160414" y="1881295"/>
            <a:ext cx="30414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IMDB TSV loaded into</a:t>
            </a:r>
            <a:br>
              <a:rPr lang="en-US" sz="1600" dirty="0"/>
            </a:br>
            <a:r>
              <a:rPr lang="en-US" sz="1600" dirty="0"/>
              <a:t>MySQL in cloud by DFF.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CSV and JSON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 API calls.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… …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EE7BD1B-6059-F44A-9C74-686D5A719BE4}"/>
              </a:ext>
            </a:extLst>
          </p:cNvPr>
          <p:cNvSpPr/>
          <p:nvPr/>
        </p:nvSpPr>
        <p:spPr>
          <a:xfrm>
            <a:off x="3879706" y="1631913"/>
            <a:ext cx="644236" cy="21509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4882766" y="741410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7835034" y="741410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6776717" y="2955984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781EA-7171-8846-8EE8-F3105A169415}"/>
              </a:ext>
            </a:extLst>
          </p:cNvPr>
          <p:cNvSpPr txBox="1"/>
          <p:nvPr/>
        </p:nvSpPr>
        <p:spPr>
          <a:xfrm>
            <a:off x="116032" y="3748576"/>
            <a:ext cx="116378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Homework/Project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DFF and TAs with provide helper code, some data/databases, helper code/libraries, implementation template.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Both tracks will cover the same core: databases, data models, queries, data transformation,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Programming Track: REST API, web application, code to manage/transform data,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No-Programming: More complex data models/schema, using DML to load and transform,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have to figure this out as we go. I have never done two tracks before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 sections of this course will continue to emphasize practical, hands-on, … …, but will cover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579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SQL Details 1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782891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60978364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04750347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87023477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74852283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9251238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037019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8028322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22865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49785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Example Report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A8949-A791-324F-B30A-5C29EC91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150" y="823718"/>
            <a:ext cx="8172066" cy="5437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228AC7-691B-2E4D-ABE7-74204C0E3741}"/>
              </a:ext>
            </a:extLst>
          </p:cNvPr>
          <p:cNvSpPr txBox="1"/>
          <p:nvPr/>
        </p:nvSpPr>
        <p:spPr>
          <a:xfrm>
            <a:off x="181140" y="771104"/>
            <a:ext cx="3679149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Episodes have scenes.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Locations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Sub-locations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 scene occurs at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Sub-location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Produce a heatmap that</a:t>
            </a:r>
            <a:br>
              <a:rPr lang="en-US" dirty="0"/>
            </a:br>
            <a:r>
              <a:rPr lang="en-US" dirty="0"/>
              <a:t>displays total number of </a:t>
            </a:r>
            <a:br>
              <a:rPr lang="en-US" dirty="0"/>
            </a:br>
            <a:r>
              <a:rPr lang="en-US" dirty="0"/>
              <a:t>scenes (location, sub-location)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Not sure if this makes sense</a:t>
            </a:r>
            <a:br>
              <a:rPr lang="en-US" dirty="0"/>
            </a:br>
            <a:r>
              <a:rPr lang="en-US" dirty="0"/>
              <a:t>but is pretty cool.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Took me about four hours of</a:t>
            </a:r>
            <a:br>
              <a:rPr lang="en-US" dirty="0"/>
            </a:br>
            <a:r>
              <a:rPr lang="en-US" dirty="0"/>
              <a:t>Python, Pandas, SQL, …</a:t>
            </a:r>
            <a:br>
              <a:rPr lang="en-US" dirty="0"/>
            </a:br>
            <a:r>
              <a:rPr lang="en-US" dirty="0"/>
              <a:t>to process the files into useful</a:t>
            </a:r>
            <a:br>
              <a:rPr lang="en-US" dirty="0"/>
            </a:br>
            <a:r>
              <a:rPr lang="en-US" dirty="0"/>
              <a:t>relational data.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Are you interested in extra-credit?</a:t>
            </a:r>
          </a:p>
        </p:txBody>
      </p:sp>
    </p:spTree>
    <p:extLst>
      <p:ext uri="{BB962C8B-B14F-4D97-AF65-F5344CB8AC3E}">
        <p14:creationId xmlns:p14="http://schemas.microsoft.com/office/powerpoint/2010/main" val="3336631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531827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4874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96507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2761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58499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815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4158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253986" cy="3795204"/>
          </a:xfrm>
        </p:spPr>
        <p:txBody>
          <a:bodyPr/>
          <a:lstStyle/>
          <a:p>
            <a:pPr>
              <a:tabLst>
                <a:tab pos="2222500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2222500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4154482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1913" cy="4805045"/>
          </a:xfrm>
        </p:spPr>
        <p:txBody>
          <a:bodyPr/>
          <a:lstStyle/>
          <a:p>
            <a:pPr>
              <a:tabLst>
                <a:tab pos="1711325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711325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2282826" y="2813051"/>
            <a:ext cx="7681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000000"/>
                </a:solidFill>
              </a:rPr>
              <a:t>   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19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3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Example Report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28AC7-691B-2E4D-ABE7-74204C0E3741}"/>
              </a:ext>
            </a:extLst>
          </p:cNvPr>
          <p:cNvSpPr txBox="1"/>
          <p:nvPr/>
        </p:nvSpPr>
        <p:spPr>
          <a:xfrm>
            <a:off x="0" y="1049104"/>
            <a:ext cx="3972306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characters.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Characters are linked by relationships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KILLED, KILLEDBY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SIBLINGS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MARRIEDENGAGED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… …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relationships define a very</a:t>
            </a:r>
            <a:br>
              <a:rPr lang="en-US" dirty="0"/>
            </a:br>
            <a:r>
              <a:rPr lang="en-US" dirty="0"/>
              <a:t>scary social network.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produce graphs and</a:t>
            </a:r>
            <a:br>
              <a:rPr lang="en-US" dirty="0"/>
            </a:br>
            <a:r>
              <a:rPr lang="en-US" dirty="0"/>
              <a:t>navigate relationships.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12CEF-2F0B-2F46-8A89-D5ADF954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53" y="925366"/>
            <a:ext cx="8164032" cy="43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0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7089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  <a:r>
              <a:rPr lang="en-US" altLang="en-US" sz="1700" dirty="0">
                <a:solidFill>
                  <a:srgbClr val="000000"/>
                </a:solidFill>
              </a:rPr>
              <a:t> </a:t>
            </a:r>
            <a:r>
              <a:rPr lang="en-US" altLang="en-US" sz="1700" i="1" dirty="0" err="1">
                <a:solidFill>
                  <a:srgbClr val="000000"/>
                </a:solidFill>
              </a:rPr>
              <a:t>avg_salary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having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680671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4043260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4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549166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067312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88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374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764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355568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024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4288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252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056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9893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512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016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9780282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266273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795141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30555386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37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7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70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5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7539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78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16152</TotalTime>
  <Words>6290</Words>
  <Application>Microsoft Macintosh PowerPoint</Application>
  <PresentationFormat>Widescreen</PresentationFormat>
  <Paragraphs>776</Paragraphs>
  <Slides>99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99</vt:i4>
      </vt:variant>
    </vt:vector>
  </HeadingPairs>
  <TitlesOfParts>
    <vt:vector size="113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Outline</vt:lpstr>
      <vt:lpstr>PowerPoint Presentation</vt:lpstr>
      <vt:lpstr>Design Phases</vt:lpstr>
      <vt:lpstr>Design Phases (Cont.)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Representing Complex Attributes  in ER Diagram</vt:lpstr>
      <vt:lpstr>Mapping Cardinality Constraints</vt:lpstr>
      <vt:lpstr>Mapping Cardinalities</vt:lpstr>
      <vt:lpstr>Mapping Cardinalities 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Primary Key for Relationship Sets</vt:lpstr>
      <vt:lpstr>Choice of Primary key for Binary Relationship</vt:lpstr>
      <vt:lpstr>Choice of Primary key for Nonbinary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Self Join Example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Aggregate Functions</vt:lpstr>
      <vt:lpstr>Aggregate Functions Examples</vt:lpstr>
      <vt:lpstr>Aggregate Functions – Group By</vt:lpstr>
      <vt:lpstr>Aggregation (Cont.)</vt:lpstr>
      <vt:lpstr>Aggregate Functions – Having Clause</vt:lpstr>
      <vt:lpstr>Nested Subqueries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6</cp:revision>
  <cp:lastPrinted>2019-12-22T11:43:29Z</cp:lastPrinted>
  <dcterms:created xsi:type="dcterms:W3CDTF">2019-12-10T14:25:24Z</dcterms:created>
  <dcterms:modified xsi:type="dcterms:W3CDTF">2020-01-30T23:43:55Z</dcterms:modified>
</cp:coreProperties>
</file>